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0" r:id="rId3"/>
    <p:sldId id="257" r:id="rId4"/>
    <p:sldId id="259" r:id="rId5"/>
    <p:sldId id="258" r:id="rId6"/>
    <p:sldId id="261" r:id="rId7"/>
    <p:sldId id="262" r:id="rId8"/>
    <p:sldId id="263" r:id="rId9"/>
    <p:sldId id="264" r:id="rId10"/>
    <p:sldId id="266" r:id="rId11"/>
    <p:sldId id="267" r:id="rId12"/>
    <p:sldId id="268" r:id="rId13"/>
    <p:sldId id="265"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81F821-8194-44C7-B86B-E491FBCD2E55}"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B6577-5235-4EB6-BBBD-4322B20A92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1F821-8194-44C7-B86B-E491FBCD2E55}"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B6577-5235-4EB6-BBBD-4322B20A92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1F821-8194-44C7-B86B-E491FBCD2E55}"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B6577-5235-4EB6-BBBD-4322B20A92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81F821-8194-44C7-B86B-E491FBCD2E55}"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B6577-5235-4EB6-BBBD-4322B20A92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81F821-8194-44C7-B86B-E491FBCD2E55}"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B6577-5235-4EB6-BBBD-4322B20A92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81F821-8194-44C7-B86B-E491FBCD2E55}" type="datetimeFigureOut">
              <a:rPr lang="en-US" smtClean="0"/>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B6577-5235-4EB6-BBBD-4322B20A92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81F821-8194-44C7-B86B-E491FBCD2E55}" type="datetimeFigureOut">
              <a:rPr lang="en-US" smtClean="0"/>
              <a:t>11/30/2011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B6577-5235-4EB6-BBBD-4322B20A92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81F821-8194-44C7-B86B-E491FBCD2E55}" type="datetimeFigureOut">
              <a:rPr lang="en-US" smtClean="0"/>
              <a:t>11/30/2011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B6577-5235-4EB6-BBBD-4322B20A92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1F821-8194-44C7-B86B-E491FBCD2E55}" type="datetimeFigureOut">
              <a:rPr lang="en-US" smtClean="0"/>
              <a:t>11/30/2011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5B6577-5235-4EB6-BBBD-4322B20A92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1F821-8194-44C7-B86B-E491FBCD2E55}" type="datetimeFigureOut">
              <a:rPr lang="en-US" smtClean="0"/>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B6577-5235-4EB6-BBBD-4322B20A92B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81F821-8194-44C7-B86B-E491FBCD2E55}" type="datetimeFigureOut">
              <a:rPr lang="en-US" smtClean="0"/>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B6577-5235-4EB6-BBBD-4322B20A92B3}"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4A81F821-8194-44C7-B86B-E491FBCD2E55}" type="datetimeFigureOut">
              <a:rPr lang="en-US" smtClean="0"/>
              <a:t>11/30/2011</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E65B6577-5235-4EB6-BBBD-4322B20A92B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youtu.be/Fp_7p1xcyi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youtu.be/NqxMlmpB66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 I write a good introduction?	</a:t>
            </a:r>
            <a:endParaRPr lang="en-US" dirty="0"/>
          </a:p>
        </p:txBody>
      </p:sp>
      <p:sp>
        <p:nvSpPr>
          <p:cNvPr id="3" name="Subtitle 2"/>
          <p:cNvSpPr>
            <a:spLocks noGrp="1"/>
          </p:cNvSpPr>
          <p:nvPr>
            <p:ph type="subTitle" idx="1"/>
          </p:nvPr>
        </p:nvSpPr>
        <p:spPr/>
        <p:txBody>
          <a:bodyPr/>
          <a:lstStyle/>
          <a:p>
            <a:r>
              <a:rPr lang="en-US" dirty="0" smtClean="0"/>
              <a:t>An introduction to introductions…</a:t>
            </a:r>
            <a:endParaRPr lang="en-US" dirty="0"/>
          </a:p>
        </p:txBody>
      </p:sp>
    </p:spTree>
    <p:extLst>
      <p:ext uri="{BB962C8B-B14F-4D97-AF65-F5344CB8AC3E}">
        <p14:creationId xmlns:p14="http://schemas.microsoft.com/office/powerpoint/2010/main" val="140719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Curiosity</a:t>
            </a:r>
            <a:endParaRPr lang="en-US" dirty="0"/>
          </a:p>
        </p:txBody>
      </p:sp>
      <p:sp>
        <p:nvSpPr>
          <p:cNvPr id="3" name="Content Placeholder 2"/>
          <p:cNvSpPr>
            <a:spLocks noGrp="1"/>
          </p:cNvSpPr>
          <p:nvPr>
            <p:ph idx="1"/>
          </p:nvPr>
        </p:nvSpPr>
        <p:spPr/>
        <p:txBody>
          <a:bodyPr/>
          <a:lstStyle/>
          <a:p>
            <a:r>
              <a:rPr lang="en-US" dirty="0" smtClean="0"/>
              <a:t>You can use something that would pique someone’s curiosity to catch the reader’s attention.</a:t>
            </a:r>
          </a:p>
          <a:p>
            <a:pPr lvl="1"/>
            <a:r>
              <a:rPr lang="en-US" dirty="0" smtClean="0"/>
              <a:t>Examples:</a:t>
            </a:r>
          </a:p>
          <a:p>
            <a:pPr lvl="2"/>
            <a:r>
              <a:rPr lang="en-US" dirty="0" smtClean="0"/>
              <a:t>Most people can’t say Irish Wristwatch. R/w replacement in speech language pathology is a common problem…</a:t>
            </a:r>
          </a:p>
          <a:p>
            <a:pPr lvl="2"/>
            <a:r>
              <a:rPr lang="en-US" dirty="0" smtClean="0"/>
              <a:t>“There is great good in returning to a landscape that had extraordinary meaning in one’s life.” (</a:t>
            </a:r>
            <a:r>
              <a:rPr lang="en-US" dirty="0" err="1" smtClean="0"/>
              <a:t>Momaday</a:t>
            </a:r>
            <a:r>
              <a:rPr lang="en-US" dirty="0" smtClean="0"/>
              <a:t> 854)</a:t>
            </a:r>
            <a:endParaRPr lang="en-US" dirty="0"/>
          </a:p>
        </p:txBody>
      </p:sp>
    </p:spTree>
    <p:extLst>
      <p:ext uri="{BB962C8B-B14F-4D97-AF65-F5344CB8AC3E}">
        <p14:creationId xmlns:p14="http://schemas.microsoft.com/office/powerpoint/2010/main" val="1874129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You can define a main concept or term that you are discussing in your essay.</a:t>
            </a:r>
          </a:p>
          <a:p>
            <a:pPr lvl="1"/>
            <a:r>
              <a:rPr lang="en-US" dirty="0" smtClean="0"/>
              <a:t>Family is supportive, kind, and reliable.  How would you feel if your parents’ didn’t act this way?  What if T-Ray Owens were your dad?  The definition of family would drastically change.  </a:t>
            </a:r>
            <a:endParaRPr lang="en-US" dirty="0"/>
          </a:p>
        </p:txBody>
      </p:sp>
    </p:spTree>
    <p:extLst>
      <p:ext uri="{BB962C8B-B14F-4D97-AF65-F5344CB8AC3E}">
        <p14:creationId xmlns:p14="http://schemas.microsoft.com/office/powerpoint/2010/main" val="409414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Anecdote</a:t>
            </a:r>
            <a:endParaRPr lang="en-US" dirty="0"/>
          </a:p>
        </p:txBody>
      </p:sp>
      <p:sp>
        <p:nvSpPr>
          <p:cNvPr id="3" name="Content Placeholder 2"/>
          <p:cNvSpPr>
            <a:spLocks noGrp="1"/>
          </p:cNvSpPr>
          <p:nvPr>
            <p:ph idx="1"/>
          </p:nvPr>
        </p:nvSpPr>
        <p:spPr/>
        <p:txBody>
          <a:bodyPr/>
          <a:lstStyle/>
          <a:p>
            <a:r>
              <a:rPr lang="en-US" dirty="0"/>
              <a:t>An anecdote is a short little scene or story taken from a personal experience. </a:t>
            </a:r>
            <a:r>
              <a:rPr lang="en-US" dirty="0" smtClean="0"/>
              <a:t>It often </a:t>
            </a:r>
            <a:r>
              <a:rPr lang="en-US" dirty="0"/>
              <a:t>relays a story that can be used as a theme or lesson</a:t>
            </a:r>
            <a:r>
              <a:rPr lang="en-US" dirty="0" smtClean="0"/>
              <a:t>.</a:t>
            </a:r>
          </a:p>
          <a:p>
            <a:pPr lvl="1"/>
            <a:r>
              <a:rPr lang="en-US" dirty="0" smtClean="0"/>
              <a:t>Example:</a:t>
            </a:r>
          </a:p>
          <a:p>
            <a:pPr lvl="2"/>
            <a:r>
              <a:rPr lang="en-US" dirty="0" smtClean="0"/>
              <a:t>“The bell rang in the faculty lounge at Stuyvesant High School in Manhattan.  When McCourt began teaching at the prestigious public high school in 1972, he joked that he’d finally made it to paradise…” (Dimmitt 848)</a:t>
            </a:r>
            <a:endParaRPr lang="en-US" dirty="0"/>
          </a:p>
          <a:p>
            <a:pPr marL="0" indent="0">
              <a:buNone/>
            </a:pPr>
            <a:endParaRPr lang="en-US" dirty="0"/>
          </a:p>
        </p:txBody>
      </p:sp>
    </p:spTree>
    <p:extLst>
      <p:ext uri="{BB962C8B-B14F-4D97-AF65-F5344CB8AC3E}">
        <p14:creationId xmlns:p14="http://schemas.microsoft.com/office/powerpoint/2010/main" val="304259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 I find the hook?</a:t>
            </a:r>
            <a:endParaRPr lang="en-US" dirty="0"/>
          </a:p>
        </p:txBody>
      </p:sp>
      <p:sp>
        <p:nvSpPr>
          <p:cNvPr id="3" name="Content Placeholder 2"/>
          <p:cNvSpPr>
            <a:spLocks noGrp="1"/>
          </p:cNvSpPr>
          <p:nvPr>
            <p:ph idx="1"/>
          </p:nvPr>
        </p:nvSpPr>
        <p:spPr/>
        <p:txBody>
          <a:bodyPr/>
          <a:lstStyle/>
          <a:p>
            <a:r>
              <a:rPr lang="en-US" dirty="0" smtClean="0"/>
              <a:t>The first sentence, or hook, is meant to draw the reader in.  It is meant to help lead the reader to the point of the essay (thesis) and keep the reader interested.</a:t>
            </a:r>
            <a:endParaRPr lang="en-US" dirty="0"/>
          </a:p>
        </p:txBody>
      </p:sp>
    </p:spTree>
    <p:extLst>
      <p:ext uri="{BB962C8B-B14F-4D97-AF65-F5344CB8AC3E}">
        <p14:creationId xmlns:p14="http://schemas.microsoft.com/office/powerpoint/2010/main" val="156780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 I end my Introduction?</a:t>
            </a:r>
            <a:br>
              <a:rPr lang="en-US" dirty="0" smtClean="0"/>
            </a:br>
            <a:r>
              <a:rPr lang="en-US" dirty="0" smtClean="0"/>
              <a:t>(edits)</a:t>
            </a:r>
            <a:endParaRPr lang="en-US" dirty="0"/>
          </a:p>
        </p:txBody>
      </p:sp>
      <p:sp>
        <p:nvSpPr>
          <p:cNvPr id="3" name="Content Placeholder 2"/>
          <p:cNvSpPr>
            <a:spLocks noGrp="1"/>
          </p:cNvSpPr>
          <p:nvPr>
            <p:ph idx="1"/>
          </p:nvPr>
        </p:nvSpPr>
        <p:spPr/>
        <p:txBody>
          <a:bodyPr/>
          <a:lstStyle/>
          <a:p>
            <a:r>
              <a:rPr lang="en-US" dirty="0" smtClean="0"/>
              <a:t>After you finish the first draft, go back to your introduction.</a:t>
            </a:r>
          </a:p>
          <a:p>
            <a:r>
              <a:rPr lang="en-US" dirty="0" smtClean="0"/>
              <a:t>Read it again and make sure your thesis statement still fits.</a:t>
            </a:r>
          </a:p>
          <a:p>
            <a:r>
              <a:rPr lang="en-US" dirty="0" smtClean="0"/>
              <a:t>Then check your hook and make sure it still grabs the reader’s attention.  </a:t>
            </a:r>
          </a:p>
          <a:p>
            <a:r>
              <a:rPr lang="en-US" dirty="0" smtClean="0"/>
              <a:t>FIX your intro after you finish your conclusion, DON’T simply turn your paper in because you feel you’re “finished.”</a:t>
            </a:r>
            <a:endParaRPr lang="en-US" dirty="0"/>
          </a:p>
        </p:txBody>
      </p:sp>
    </p:spTree>
    <p:extLst>
      <p:ext uri="{BB962C8B-B14F-4D97-AF65-F5344CB8AC3E}">
        <p14:creationId xmlns:p14="http://schemas.microsoft.com/office/powerpoint/2010/main" val="3599654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you should not do in an introduction…</a:t>
            </a:r>
            <a:endParaRPr lang="en-US" dirty="0"/>
          </a:p>
        </p:txBody>
      </p:sp>
      <p:sp>
        <p:nvSpPr>
          <p:cNvPr id="3" name="Content Placeholder 2"/>
          <p:cNvSpPr>
            <a:spLocks noGrp="1"/>
          </p:cNvSpPr>
          <p:nvPr>
            <p:ph idx="1"/>
          </p:nvPr>
        </p:nvSpPr>
        <p:spPr/>
        <p:txBody>
          <a:bodyPr/>
          <a:lstStyle/>
          <a:p>
            <a:r>
              <a:rPr lang="en-US" dirty="0" smtClean="0"/>
              <a:t>DON’T speak directly to the reader.</a:t>
            </a:r>
          </a:p>
          <a:p>
            <a:r>
              <a:rPr lang="en-US" dirty="0" smtClean="0"/>
              <a:t>Don’t say:</a:t>
            </a:r>
          </a:p>
          <a:p>
            <a:pPr lvl="1"/>
            <a:r>
              <a:rPr lang="en-US" dirty="0" smtClean="0"/>
              <a:t>I’m going to write about</a:t>
            </a:r>
          </a:p>
          <a:p>
            <a:pPr lvl="1"/>
            <a:r>
              <a:rPr lang="en-US" dirty="0" smtClean="0"/>
              <a:t>I’m going to tell you about</a:t>
            </a:r>
          </a:p>
          <a:p>
            <a:pPr lvl="1"/>
            <a:r>
              <a:rPr lang="en-US" dirty="0" smtClean="0"/>
              <a:t>My paper is going to be about</a:t>
            </a:r>
          </a:p>
          <a:p>
            <a:pPr lvl="1"/>
            <a:r>
              <a:rPr lang="en-US" dirty="0" smtClean="0"/>
              <a:t>I think</a:t>
            </a:r>
            <a:endParaRPr lang="en-US" dirty="0"/>
          </a:p>
        </p:txBody>
      </p:sp>
    </p:spTree>
    <p:extLst>
      <p:ext uri="{BB962C8B-B14F-4D97-AF65-F5344CB8AC3E}">
        <p14:creationId xmlns:p14="http://schemas.microsoft.com/office/powerpoint/2010/main" val="611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you should do in an introduction…</a:t>
            </a:r>
            <a:endParaRPr lang="en-US" dirty="0"/>
          </a:p>
        </p:txBody>
      </p:sp>
      <p:sp>
        <p:nvSpPr>
          <p:cNvPr id="3" name="Content Placeholder 2"/>
          <p:cNvSpPr>
            <a:spLocks noGrp="1"/>
          </p:cNvSpPr>
          <p:nvPr>
            <p:ph idx="1"/>
          </p:nvPr>
        </p:nvSpPr>
        <p:spPr/>
        <p:txBody>
          <a:bodyPr/>
          <a:lstStyle/>
          <a:p>
            <a:r>
              <a:rPr lang="en-US" dirty="0" smtClean="0"/>
              <a:t>You only get one chance to make a </a:t>
            </a:r>
            <a:r>
              <a:rPr lang="en-US" dirty="0">
                <a:hlinkClick r:id="rId2"/>
              </a:rPr>
              <a:t>f</a:t>
            </a:r>
            <a:r>
              <a:rPr lang="en-US" dirty="0" smtClean="0">
                <a:hlinkClick r:id="rId2"/>
              </a:rPr>
              <a:t>irst impressions</a:t>
            </a:r>
            <a:r>
              <a:rPr lang="en-US" dirty="0" smtClean="0"/>
              <a:t>.</a:t>
            </a:r>
          </a:p>
          <a:p>
            <a:pPr lvl="1"/>
            <a:r>
              <a:rPr lang="en-US" dirty="0" smtClean="0"/>
              <a:t>This is true of your life, as well as your writing.</a:t>
            </a:r>
          </a:p>
          <a:p>
            <a:pPr lvl="1"/>
            <a:r>
              <a:rPr lang="en-US" dirty="0" smtClean="0"/>
              <a:t>The first impression is the job of your introductory paragraph.</a:t>
            </a:r>
          </a:p>
          <a:p>
            <a:pPr lvl="1"/>
            <a:r>
              <a:rPr lang="en-US" dirty="0" smtClean="0"/>
              <a:t>The introductory paragraph needs to draw the reader in.</a:t>
            </a:r>
          </a:p>
          <a:p>
            <a:r>
              <a:rPr lang="en-US" dirty="0" smtClean="0"/>
              <a:t>GRAB the reader’s ATTENTION!</a:t>
            </a:r>
            <a:endParaRPr lang="en-US" dirty="0"/>
          </a:p>
        </p:txBody>
      </p:sp>
    </p:spTree>
    <p:extLst>
      <p:ext uri="{BB962C8B-B14F-4D97-AF65-F5344CB8AC3E}">
        <p14:creationId xmlns:p14="http://schemas.microsoft.com/office/powerpoint/2010/main" val="152756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80">
                                          <p:stCondLst>
                                            <p:cond delay="0"/>
                                          </p:stCondLst>
                                        </p:cTn>
                                        <p:tgtEl>
                                          <p:spTgt spid="3">
                                            <p:txEl>
                                              <p:pRg st="4" end="4"/>
                                            </p:txEl>
                                          </p:spTgt>
                                        </p:tgtEl>
                                      </p:cBhvr>
                                    </p:animEffect>
                                    <p:anim calcmode="lin" valueType="num">
                                      <p:cBhvr>
                                        <p:cTn id="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4" end="4"/>
                                            </p:txEl>
                                          </p:spTgt>
                                        </p:tgtEl>
                                      </p:cBhvr>
                                      <p:to x="100000" y="60000"/>
                                    </p:animScale>
                                    <p:animScale>
                                      <p:cBhvr>
                                        <p:cTn id="14" dur="166" decel="50000">
                                          <p:stCondLst>
                                            <p:cond delay="676"/>
                                          </p:stCondLst>
                                        </p:cTn>
                                        <p:tgtEl>
                                          <p:spTgt spid="3">
                                            <p:txEl>
                                              <p:pRg st="4" end="4"/>
                                            </p:txEl>
                                          </p:spTgt>
                                        </p:tgtEl>
                                      </p:cBhvr>
                                      <p:to x="100000" y="100000"/>
                                    </p:animScale>
                                    <p:animScale>
                                      <p:cBhvr>
                                        <p:cTn id="15" dur="26">
                                          <p:stCondLst>
                                            <p:cond delay="1312"/>
                                          </p:stCondLst>
                                        </p:cTn>
                                        <p:tgtEl>
                                          <p:spTgt spid="3">
                                            <p:txEl>
                                              <p:pRg st="4" end="4"/>
                                            </p:txEl>
                                          </p:spTgt>
                                        </p:tgtEl>
                                      </p:cBhvr>
                                      <p:to x="100000" y="80000"/>
                                    </p:animScale>
                                    <p:animScale>
                                      <p:cBhvr>
                                        <p:cTn id="16" dur="166" decel="50000">
                                          <p:stCondLst>
                                            <p:cond delay="1338"/>
                                          </p:stCondLst>
                                        </p:cTn>
                                        <p:tgtEl>
                                          <p:spTgt spid="3">
                                            <p:txEl>
                                              <p:pRg st="4" end="4"/>
                                            </p:txEl>
                                          </p:spTgt>
                                        </p:tgtEl>
                                      </p:cBhvr>
                                      <p:to x="100000" y="100000"/>
                                    </p:animScale>
                                    <p:animScale>
                                      <p:cBhvr>
                                        <p:cTn id="17" dur="26">
                                          <p:stCondLst>
                                            <p:cond delay="1642"/>
                                          </p:stCondLst>
                                        </p:cTn>
                                        <p:tgtEl>
                                          <p:spTgt spid="3">
                                            <p:txEl>
                                              <p:pRg st="4" end="4"/>
                                            </p:txEl>
                                          </p:spTgt>
                                        </p:tgtEl>
                                      </p:cBhvr>
                                      <p:to x="100000" y="90000"/>
                                    </p:animScale>
                                    <p:animScale>
                                      <p:cBhvr>
                                        <p:cTn id="18" dur="166" decel="50000">
                                          <p:stCondLst>
                                            <p:cond delay="1668"/>
                                          </p:stCondLst>
                                        </p:cTn>
                                        <p:tgtEl>
                                          <p:spTgt spid="3">
                                            <p:txEl>
                                              <p:pRg st="4" end="4"/>
                                            </p:txEl>
                                          </p:spTgt>
                                        </p:tgtEl>
                                      </p:cBhvr>
                                      <p:to x="100000" y="100000"/>
                                    </p:animScale>
                                    <p:animScale>
                                      <p:cBhvr>
                                        <p:cTn id="19" dur="26">
                                          <p:stCondLst>
                                            <p:cond delay="1808"/>
                                          </p:stCondLst>
                                        </p:cTn>
                                        <p:tgtEl>
                                          <p:spTgt spid="3">
                                            <p:txEl>
                                              <p:pRg st="4" end="4"/>
                                            </p:txEl>
                                          </p:spTgt>
                                        </p:tgtEl>
                                      </p:cBhvr>
                                      <p:to x="100000" y="95000"/>
                                    </p:animScale>
                                    <p:animScale>
                                      <p:cBhvr>
                                        <p:cTn id="2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attention grabber?</a:t>
            </a:r>
            <a:endParaRPr lang="en-US" dirty="0"/>
          </a:p>
        </p:txBody>
      </p:sp>
      <p:sp>
        <p:nvSpPr>
          <p:cNvPr id="3" name="Content Placeholder 2"/>
          <p:cNvSpPr>
            <a:spLocks noGrp="1"/>
          </p:cNvSpPr>
          <p:nvPr>
            <p:ph idx="1"/>
          </p:nvPr>
        </p:nvSpPr>
        <p:spPr/>
        <p:txBody>
          <a:bodyPr/>
          <a:lstStyle/>
          <a:p>
            <a:r>
              <a:rPr lang="en-US" dirty="0" smtClean="0"/>
              <a:t>This is the first sentence of your introduction.</a:t>
            </a:r>
          </a:p>
          <a:p>
            <a:r>
              <a:rPr lang="en-US" dirty="0" smtClean="0"/>
              <a:t>It grabs the reader’s attention</a:t>
            </a:r>
          </a:p>
          <a:p>
            <a:pPr lvl="1"/>
            <a:r>
              <a:rPr lang="en-US" dirty="0" smtClean="0"/>
              <a:t>Example:</a:t>
            </a:r>
          </a:p>
          <a:p>
            <a:pPr lvl="2"/>
            <a:r>
              <a:rPr lang="en-US" dirty="0" smtClean="0"/>
              <a:t>Lily Owens didn’t grow up in a typical family.</a:t>
            </a:r>
          </a:p>
          <a:p>
            <a:pPr lvl="1"/>
            <a:r>
              <a:rPr lang="en-US" dirty="0" smtClean="0"/>
              <a:t>This leaves you wondering why?</a:t>
            </a:r>
          </a:p>
          <a:p>
            <a:pPr lvl="1"/>
            <a:r>
              <a:rPr lang="en-US" dirty="0" smtClean="0"/>
              <a:t>The attention grabber should leave the reader with further questions that your essay will answer.</a:t>
            </a:r>
            <a:endParaRPr lang="en-US" dirty="0"/>
          </a:p>
        </p:txBody>
      </p:sp>
    </p:spTree>
    <p:extLst>
      <p:ext uri="{BB962C8B-B14F-4D97-AF65-F5344CB8AC3E}">
        <p14:creationId xmlns:p14="http://schemas.microsoft.com/office/powerpoint/2010/main" val="623323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long should the introduction be?	</a:t>
            </a:r>
            <a:endParaRPr lang="en-US" dirty="0"/>
          </a:p>
        </p:txBody>
      </p:sp>
      <p:sp>
        <p:nvSpPr>
          <p:cNvPr id="3" name="Content Placeholder 2"/>
          <p:cNvSpPr>
            <a:spLocks noGrp="1"/>
          </p:cNvSpPr>
          <p:nvPr>
            <p:ph idx="1"/>
          </p:nvPr>
        </p:nvSpPr>
        <p:spPr/>
        <p:txBody>
          <a:bodyPr/>
          <a:lstStyle/>
          <a:p>
            <a:r>
              <a:rPr lang="en-US" dirty="0" smtClean="0"/>
              <a:t>Once again stop asking that question.  </a:t>
            </a:r>
          </a:p>
          <a:p>
            <a:r>
              <a:rPr lang="en-US" dirty="0" smtClean="0"/>
              <a:t>Length isn’t important, but content is!</a:t>
            </a:r>
          </a:p>
          <a:p>
            <a:pPr lvl="1"/>
            <a:r>
              <a:rPr lang="en-US" dirty="0" smtClean="0"/>
              <a:t>In a typical essay the first, attention grabber, sentence leads into 2-3 sentences that provide details about your subject.</a:t>
            </a:r>
          </a:p>
          <a:p>
            <a:pPr lvl="1"/>
            <a:r>
              <a:rPr lang="en-US" dirty="0" smtClean="0"/>
              <a:t>An introduction can be long or short, but it needs to introduce the reader to your essay.</a:t>
            </a:r>
          </a:p>
          <a:p>
            <a:pPr lvl="1"/>
            <a:r>
              <a:rPr lang="en-US" dirty="0" smtClean="0"/>
              <a:t>These sentences lead to your thesis statement</a:t>
            </a:r>
          </a:p>
          <a:p>
            <a:pPr lvl="2"/>
            <a:r>
              <a:rPr lang="en-US" dirty="0" smtClean="0"/>
              <a:t>We will address  what a thesis statement is </a:t>
            </a:r>
            <a:r>
              <a:rPr lang="en-US" dirty="0"/>
              <a:t> </a:t>
            </a:r>
            <a:r>
              <a:rPr lang="en-US" dirty="0" smtClean="0"/>
              <a:t>later.</a:t>
            </a:r>
            <a:endParaRPr lang="en-US" dirty="0"/>
          </a:p>
        </p:txBody>
      </p:sp>
    </p:spTree>
    <p:extLst>
      <p:ext uri="{BB962C8B-B14F-4D97-AF65-F5344CB8AC3E}">
        <p14:creationId xmlns:p14="http://schemas.microsoft.com/office/powerpoint/2010/main" val="115168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First Sentence</a:t>
            </a:r>
            <a:endParaRPr lang="en-US" dirty="0"/>
          </a:p>
        </p:txBody>
      </p:sp>
      <p:sp>
        <p:nvSpPr>
          <p:cNvPr id="3" name="Content Placeholder 2"/>
          <p:cNvSpPr>
            <a:spLocks noGrp="1"/>
          </p:cNvSpPr>
          <p:nvPr>
            <p:ph idx="1"/>
          </p:nvPr>
        </p:nvSpPr>
        <p:spPr/>
        <p:txBody>
          <a:bodyPr/>
          <a:lstStyle/>
          <a:p>
            <a:r>
              <a:rPr lang="en-US" dirty="0" smtClean="0"/>
              <a:t>Also called:</a:t>
            </a:r>
          </a:p>
          <a:p>
            <a:pPr lvl="1"/>
            <a:r>
              <a:rPr lang="en-US" dirty="0" smtClean="0"/>
              <a:t>Hook- pulls your reader in</a:t>
            </a:r>
          </a:p>
          <a:p>
            <a:pPr lvl="1"/>
            <a:r>
              <a:rPr lang="en-US" dirty="0" smtClean="0"/>
              <a:t>Attention grabber-catches the reader’s attention</a:t>
            </a:r>
          </a:p>
          <a:p>
            <a:r>
              <a:rPr lang="en-US" dirty="0" smtClean="0"/>
              <a:t>This is your chance to be witty.</a:t>
            </a:r>
          </a:p>
          <a:p>
            <a:r>
              <a:rPr lang="en-US" dirty="0" smtClean="0"/>
              <a:t>There are several ways to catch the attention of your reader with the first sentence.  </a:t>
            </a:r>
          </a:p>
          <a:p>
            <a:endParaRPr lang="en-US" dirty="0" smtClean="0"/>
          </a:p>
          <a:p>
            <a:pPr marL="57150" indent="0">
              <a:buNone/>
            </a:pPr>
            <a:endParaRPr lang="en-US" dirty="0"/>
          </a:p>
        </p:txBody>
      </p:sp>
    </p:spTree>
    <p:extLst>
      <p:ext uri="{BB962C8B-B14F-4D97-AF65-F5344CB8AC3E}">
        <p14:creationId xmlns:p14="http://schemas.microsoft.com/office/powerpoint/2010/main" val="4105151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Surprising fact</a:t>
            </a:r>
            <a:endParaRPr lang="en-US" dirty="0"/>
          </a:p>
        </p:txBody>
      </p:sp>
      <p:sp>
        <p:nvSpPr>
          <p:cNvPr id="3" name="Content Placeholder 2"/>
          <p:cNvSpPr>
            <a:spLocks noGrp="1"/>
          </p:cNvSpPr>
          <p:nvPr>
            <p:ph idx="1"/>
          </p:nvPr>
        </p:nvSpPr>
        <p:spPr/>
        <p:txBody>
          <a:bodyPr>
            <a:normAutofit/>
          </a:bodyPr>
          <a:lstStyle/>
          <a:p>
            <a:r>
              <a:rPr lang="en-US" dirty="0" smtClean="0"/>
              <a:t>You can include a </a:t>
            </a:r>
            <a:r>
              <a:rPr lang="en-US" b="1" dirty="0" smtClean="0">
                <a:solidFill>
                  <a:schemeClr val="accent1"/>
                </a:solidFill>
                <a:hlinkClick r:id="rId2"/>
              </a:rPr>
              <a:t>surprising fact </a:t>
            </a:r>
            <a:r>
              <a:rPr lang="en-US" dirty="0" smtClean="0"/>
              <a:t>to get the reader’s attention.  </a:t>
            </a:r>
          </a:p>
          <a:p>
            <a:endParaRPr lang="en-US" dirty="0"/>
          </a:p>
          <a:p>
            <a:r>
              <a:rPr lang="en-US" dirty="0" smtClean="0"/>
              <a:t>Example:</a:t>
            </a:r>
          </a:p>
          <a:p>
            <a:r>
              <a:rPr lang="en-US" dirty="0" smtClean="0"/>
              <a:t>“</a:t>
            </a:r>
            <a:r>
              <a:rPr lang="en-US" i="1" dirty="0" smtClean="0"/>
              <a:t>As public schools reopen for the new year, strategies to curb school violence will once again be hotly debated.  </a:t>
            </a:r>
            <a:r>
              <a:rPr lang="en-US" dirty="0" smtClean="0"/>
              <a:t>Installing metal detectors and hiring security guards will help but the experience of my two sisters makes a compelling case for greater use of dress codes as a way to protect students and promote learning.” (</a:t>
            </a:r>
            <a:r>
              <a:rPr lang="en-US" dirty="0" err="1" smtClean="0"/>
              <a:t>Mathabane</a:t>
            </a:r>
            <a:r>
              <a:rPr lang="en-US" dirty="0" smtClean="0"/>
              <a:t> 658)</a:t>
            </a:r>
            <a:endParaRPr lang="en-US" dirty="0"/>
          </a:p>
        </p:txBody>
      </p:sp>
    </p:spTree>
    <p:extLst>
      <p:ext uri="{BB962C8B-B14F-4D97-AF65-F5344CB8AC3E}">
        <p14:creationId xmlns:p14="http://schemas.microsoft.com/office/powerpoint/2010/main" val="756463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Humor</a:t>
            </a:r>
            <a:endParaRPr lang="en-US" dirty="0"/>
          </a:p>
        </p:txBody>
      </p:sp>
      <p:sp>
        <p:nvSpPr>
          <p:cNvPr id="3" name="Content Placeholder 2"/>
          <p:cNvSpPr>
            <a:spLocks noGrp="1"/>
          </p:cNvSpPr>
          <p:nvPr>
            <p:ph idx="1"/>
          </p:nvPr>
        </p:nvSpPr>
        <p:spPr/>
        <p:txBody>
          <a:bodyPr/>
          <a:lstStyle/>
          <a:p>
            <a:r>
              <a:rPr lang="en-US" dirty="0" smtClean="0"/>
              <a:t>You can use humor to get the attention of the reader.</a:t>
            </a:r>
          </a:p>
          <a:p>
            <a:r>
              <a:rPr lang="en-US" dirty="0" smtClean="0"/>
              <a:t>Example:</a:t>
            </a:r>
          </a:p>
          <a:p>
            <a:pPr lvl="1"/>
            <a:r>
              <a:rPr lang="en-US" dirty="0" smtClean="0"/>
              <a:t>“Someday, I would like to see a television series about a family that sits around the set watching a series about a family that sits around the set. “  (Goodman 640)</a:t>
            </a:r>
            <a:endParaRPr lang="en-US" dirty="0"/>
          </a:p>
        </p:txBody>
      </p:sp>
    </p:spTree>
    <p:extLst>
      <p:ext uri="{BB962C8B-B14F-4D97-AF65-F5344CB8AC3E}">
        <p14:creationId xmlns:p14="http://schemas.microsoft.com/office/powerpoint/2010/main" val="728845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a:t>
            </a:r>
            <a:endParaRPr lang="en-US" dirty="0"/>
          </a:p>
        </p:txBody>
      </p:sp>
      <p:sp>
        <p:nvSpPr>
          <p:cNvPr id="3" name="Content Placeholder 2"/>
          <p:cNvSpPr>
            <a:spLocks noGrp="1"/>
          </p:cNvSpPr>
          <p:nvPr>
            <p:ph idx="1"/>
          </p:nvPr>
        </p:nvSpPr>
        <p:spPr/>
        <p:txBody>
          <a:bodyPr/>
          <a:lstStyle/>
          <a:p>
            <a:r>
              <a:rPr lang="en-US" dirty="0" smtClean="0"/>
              <a:t>You can use a quotation to get the attention of the reader.</a:t>
            </a:r>
          </a:p>
          <a:p>
            <a:pPr lvl="1"/>
            <a:r>
              <a:rPr lang="en-US" dirty="0" smtClean="0"/>
              <a:t>Example:</a:t>
            </a:r>
          </a:p>
          <a:p>
            <a:pPr lvl="2"/>
            <a:r>
              <a:rPr lang="en-US" dirty="0" smtClean="0"/>
              <a:t>“’Where I was born and where and how I have lived is unimportant,’ Georgia O’Keeffe told us in the book of paintings and words published in her ninetieth year on earth.” (</a:t>
            </a:r>
            <a:r>
              <a:rPr lang="en-US" dirty="0" err="1" smtClean="0"/>
              <a:t>Didion</a:t>
            </a:r>
            <a:r>
              <a:rPr lang="en-US" dirty="0" smtClean="0"/>
              <a:t> 526)</a:t>
            </a:r>
            <a:endParaRPr lang="en-US" dirty="0"/>
          </a:p>
        </p:txBody>
      </p:sp>
    </p:spTree>
    <p:extLst>
      <p:ext uri="{BB962C8B-B14F-4D97-AF65-F5344CB8AC3E}">
        <p14:creationId xmlns:p14="http://schemas.microsoft.com/office/powerpoint/2010/main" val="3282813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TC102455519[[fn=Winter]]</Template>
  <TotalTime>1292</TotalTime>
  <Words>768</Words>
  <Application>Microsoft Office PowerPoint</Application>
  <PresentationFormat>On-screen Show (4:3)</PresentationFormat>
  <Paragraphs>67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Winter</vt:lpstr>
      <vt:lpstr>How do I write a good introduction? </vt:lpstr>
      <vt:lpstr>What you should not do in an introduction…</vt:lpstr>
      <vt:lpstr>What you should do in an introduction…</vt:lpstr>
      <vt:lpstr>What is an attention grabber?</vt:lpstr>
      <vt:lpstr>How long should the introduction be? </vt:lpstr>
      <vt:lpstr>The First Sentence</vt:lpstr>
      <vt:lpstr>Surprising fact</vt:lpstr>
      <vt:lpstr>Humor</vt:lpstr>
      <vt:lpstr>Quotation</vt:lpstr>
      <vt:lpstr>Curiosity</vt:lpstr>
      <vt:lpstr>Definition</vt:lpstr>
      <vt:lpstr>Anecdote</vt:lpstr>
      <vt:lpstr>How do I find the hook?</vt:lpstr>
      <vt:lpstr>How do I end my Introduction? (edits)</vt:lpstr>
    </vt:vector>
  </TitlesOfParts>
  <Company>Union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I write a good introduction?</dc:title>
  <dc:creator>Union Public School System</dc:creator>
  <cp:lastModifiedBy>Union Public School System</cp:lastModifiedBy>
  <cp:revision>13</cp:revision>
  <dcterms:created xsi:type="dcterms:W3CDTF">2011-11-30T17:33:31Z</dcterms:created>
  <dcterms:modified xsi:type="dcterms:W3CDTF">2011-12-01T15:06:16Z</dcterms:modified>
</cp:coreProperties>
</file>